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9" r:id="rId2"/>
    <p:sldId id="256" r:id="rId3"/>
    <p:sldId id="257" r:id="rId4"/>
    <p:sldId id="271" r:id="rId5"/>
    <p:sldId id="270" r:id="rId6"/>
    <p:sldId id="259" r:id="rId7"/>
    <p:sldId id="260" r:id="rId8"/>
    <p:sldId id="263" r:id="rId9"/>
    <p:sldId id="265" r:id="rId10"/>
    <p:sldId id="261" r:id="rId11"/>
    <p:sldId id="262" r:id="rId12"/>
    <p:sldId id="264" r:id="rId13"/>
    <p:sldId id="268" r:id="rId14"/>
    <p:sldId id="266" r:id="rId15"/>
    <p:sldId id="272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556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650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574116"/>
      </p:ext>
    </p:extLst>
  </p:cSld>
  <p:clrMapOvr>
    <a:masterClrMapping/>
  </p:clrMapOvr>
  <p:transition spd="slow"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228627"/>
      </p:ext>
    </p:extLst>
  </p:cSld>
  <p:clrMapOvr>
    <a:masterClrMapping/>
  </p:clrMapOvr>
  <p:transition spd="slow">
    <p:cover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537046"/>
      </p:ext>
    </p:extLst>
  </p:cSld>
  <p:clrMapOvr>
    <a:masterClrMapping/>
  </p:clrMapOvr>
  <p:transition spd="slow">
    <p:cover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4214"/>
      </p:ext>
    </p:extLst>
  </p:cSld>
  <p:clrMapOvr>
    <a:masterClrMapping/>
  </p:clrMapOvr>
  <p:transition spd="slow">
    <p:cover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238735"/>
      </p:ext>
    </p:extLst>
  </p:cSld>
  <p:clrMapOvr>
    <a:masterClrMapping/>
  </p:clrMapOvr>
  <p:transition spd="slow">
    <p:cover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209460"/>
      </p:ext>
    </p:extLst>
  </p:cSld>
  <p:clrMapOvr>
    <a:masterClrMapping/>
  </p:clrMapOvr>
  <p:transition spd="slow">
    <p:cover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226157"/>
      </p:ext>
    </p:extLst>
  </p:cSld>
  <p:clrMapOvr>
    <a:masterClrMapping/>
  </p:clrMapOvr>
  <p:transition spd="slow">
    <p:cover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419663"/>
      </p:ext>
    </p:extLst>
  </p:cSld>
  <p:clrMapOvr>
    <a:masterClrMapping/>
  </p:clrMapOvr>
  <p:transition spd="slow"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91851"/>
      </p:ext>
    </p:extLst>
  </p:cSld>
  <p:clrMapOvr>
    <a:masterClrMapping/>
  </p:clrMapOvr>
  <p:transition spd="slow"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607053"/>
      </p:ext>
    </p:extLst>
  </p:cSld>
  <p:clrMapOvr>
    <a:masterClrMapping/>
  </p:clrMapOvr>
  <p:transition spd="slow"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112792"/>
      </p:ext>
    </p:extLst>
  </p:cSld>
  <p:clrMapOvr>
    <a:masterClrMapping/>
  </p:clrMapOvr>
  <p:transition spd="slow"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943694"/>
      </p:ext>
    </p:extLst>
  </p:cSld>
  <p:clrMapOvr>
    <a:masterClrMapping/>
  </p:clrMapOvr>
  <p:transition spd="slow"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718900"/>
      </p:ext>
    </p:extLst>
  </p:cSld>
  <p:clrMapOvr>
    <a:masterClrMapping/>
  </p:clrMapOvr>
  <p:transition spd="slow"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096968"/>
      </p:ext>
    </p:extLst>
  </p:cSld>
  <p:clrMapOvr>
    <a:masterClrMapping/>
  </p:clrMapOvr>
  <p:transition spd="slow"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510417"/>
      </p:ext>
    </p:extLst>
  </p:cSld>
  <p:clrMapOvr>
    <a:masterClrMapping/>
  </p:clrMapOvr>
  <p:transition spd="slow"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275350"/>
      </p:ext>
    </p:extLst>
  </p:cSld>
  <p:clrMapOvr>
    <a:masterClrMapping/>
  </p:clrMapOvr>
  <p:transition spd="slow"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EA8C667-7B27-4C43-819D-772366EE2B1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90C0068-B835-4CF5-A3E3-F712698D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3599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ransition spd="slow">
    <p:cover dir="u"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A37DD-D31A-7BCA-69BA-76D0FD8E1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FDDEB-7E3A-041E-C13E-5952C43025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449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72F9F-0377-3325-0537-A429A882A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E85DA5D-8388-DD1E-198D-DD38A6027AAF}"/>
              </a:ext>
            </a:extLst>
          </p:cNvPr>
          <p:cNvSpPr/>
          <p:nvPr/>
        </p:nvSpPr>
        <p:spPr>
          <a:xfrm>
            <a:off x="0" y="304800"/>
            <a:ext cx="3454400" cy="889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9DB9C6-8153-83E2-BA5C-46141F4F9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326"/>
            <a:ext cx="10515600" cy="1325563"/>
          </a:xfrm>
        </p:spPr>
        <p:txBody>
          <a:bodyPr/>
          <a:lstStyle/>
          <a:p>
            <a:r>
              <a:rPr lang="en-US" b="1" dirty="0"/>
              <a:t>Middleware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EAF55-CF66-8904-9DA8-D6ABBC9CC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972" y="1289207"/>
            <a:ext cx="6646930" cy="29779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Middleware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fungsi</a:t>
            </a:r>
            <a:r>
              <a:rPr lang="en-US" sz="2400" dirty="0"/>
              <a:t> yang </a:t>
            </a:r>
            <a:r>
              <a:rPr lang="en-US" sz="2400" dirty="0" err="1"/>
              <a:t>dijalankan</a:t>
            </a:r>
            <a:r>
              <a:rPr lang="en-US" sz="2400" dirty="0"/>
              <a:t> </a:t>
            </a:r>
            <a:r>
              <a:rPr lang="en-US" sz="2400" dirty="0" err="1"/>
              <a:t>sebelum</a:t>
            </a:r>
            <a:r>
              <a:rPr lang="en-US" sz="2400" dirty="0"/>
              <a:t> </a:t>
            </a:r>
            <a:r>
              <a:rPr lang="en-US" sz="2400" dirty="0" err="1"/>
              <a:t>halaman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API </a:t>
            </a:r>
            <a:r>
              <a:rPr lang="en-US" sz="2400" dirty="0" err="1"/>
              <a:t>diproses</a:t>
            </a:r>
            <a:r>
              <a:rPr lang="en-US" sz="2400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200" b="1" dirty="0" err="1"/>
              <a:t>Contoh</a:t>
            </a:r>
            <a:r>
              <a:rPr lang="en-US" sz="2200" dirty="0"/>
              <a:t> : </a:t>
            </a:r>
          </a:p>
          <a:p>
            <a:pPr marL="457200" indent="-457200">
              <a:buAutoNum type="arabicPeriod"/>
            </a:pPr>
            <a:r>
              <a:rPr lang="en-US" sz="2200" dirty="0" err="1"/>
              <a:t>src</a:t>
            </a:r>
            <a:r>
              <a:rPr lang="en-US" sz="2200" dirty="0"/>
              <a:t>/</a:t>
            </a:r>
            <a:r>
              <a:rPr lang="en-US" sz="2200" dirty="0" err="1"/>
              <a:t>middleware.js|ts</a:t>
            </a:r>
            <a:endParaRPr lang="en-US" sz="2200" dirty="0"/>
          </a:p>
          <a:p>
            <a:pPr marL="457200" indent="-457200">
              <a:buAutoNum type="arabicPeriod"/>
            </a:pPr>
            <a:r>
              <a:rPr lang="en-US" sz="2200" dirty="0" err="1"/>
              <a:t>src</a:t>
            </a:r>
            <a:r>
              <a:rPr lang="en-US" sz="2200" dirty="0"/>
              <a:t>/middleware/</a:t>
            </a:r>
            <a:r>
              <a:rPr lang="en-US" sz="2200" dirty="0" err="1"/>
              <a:t>index.js|ts</a:t>
            </a:r>
            <a:endParaRPr lang="da-DK" sz="2200" dirty="0"/>
          </a:p>
          <a:p>
            <a:pPr marL="0" indent="0">
              <a:buNone/>
            </a:pP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303EA7-109D-9DC6-A46A-3D24DA856C6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5487"/>
          <a:stretch/>
        </p:blipFill>
        <p:spPr>
          <a:xfrm>
            <a:off x="7125901" y="0"/>
            <a:ext cx="50660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578300"/>
      </p:ext>
    </p:extLst>
  </p:cSld>
  <p:clrMapOvr>
    <a:masterClrMapping/>
  </p:clrMapOvr>
  <p:transition spd="slow">
    <p:cover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F246F-9828-FF5F-F8D2-3F81EEB31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5C4DC30-7786-D60A-FB1C-AD58A7313799}"/>
              </a:ext>
            </a:extLst>
          </p:cNvPr>
          <p:cNvSpPr/>
          <p:nvPr/>
        </p:nvSpPr>
        <p:spPr>
          <a:xfrm>
            <a:off x="0" y="304800"/>
            <a:ext cx="6197600" cy="889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BCF6F4-CB88-4C7F-71B9-23630165E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326"/>
            <a:ext cx="10515600" cy="1325563"/>
          </a:xfrm>
        </p:spPr>
        <p:txBody>
          <a:bodyPr/>
          <a:lstStyle/>
          <a:p>
            <a:r>
              <a:rPr lang="en-US" b="1" dirty="0"/>
              <a:t>Middleware </a:t>
            </a:r>
            <a:r>
              <a:rPr lang="en-US" dirty="0" err="1"/>
              <a:t>requireAuth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4FEA0F-897A-FD09-B8F7-514F1E00AE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662151"/>
            <a:ext cx="11315700" cy="219486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 err="1"/>
              <a:t>Memeriksa</a:t>
            </a:r>
            <a:r>
              <a:rPr lang="en-US" sz="2400" dirty="0"/>
              <a:t> </a:t>
            </a:r>
            <a:r>
              <a:rPr lang="en-US" sz="2400" dirty="0" err="1"/>
              <a:t>authentifikasi</a:t>
            </a:r>
            <a:r>
              <a:rPr lang="en-US" sz="2400" dirty="0"/>
              <a:t> </a:t>
            </a:r>
            <a:r>
              <a:rPr lang="en-US" sz="2400" dirty="0" err="1"/>
              <a:t>pengguna</a:t>
            </a:r>
            <a:r>
              <a:rPr lang="en-US" sz="2400" dirty="0"/>
              <a:t> dan </a:t>
            </a:r>
            <a:r>
              <a:rPr lang="en-US" sz="2400" dirty="0" err="1"/>
              <a:t>melindungi</a:t>
            </a:r>
            <a:r>
              <a:rPr lang="en-US" sz="2400" dirty="0"/>
              <a:t> </a:t>
            </a:r>
            <a:r>
              <a:rPr lang="en-US" sz="2400" dirty="0" err="1"/>
              <a:t>rute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halaman</a:t>
            </a:r>
            <a:r>
              <a:rPr lang="en-US" sz="2400" dirty="0"/>
              <a:t> </a:t>
            </a:r>
            <a:r>
              <a:rPr lang="en-US" sz="2400" dirty="0" err="1"/>
              <a:t>tertentu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aplikasi</a:t>
            </a:r>
            <a:r>
              <a:rPr lang="en-US" sz="2400" dirty="0"/>
              <a:t> yang </a:t>
            </a:r>
            <a:r>
              <a:rPr lang="en-US" sz="2400" dirty="0" err="1"/>
              <a:t>hanya</a:t>
            </a:r>
            <a:r>
              <a:rPr lang="en-US" sz="2400" dirty="0"/>
              <a:t> </a:t>
            </a:r>
            <a:r>
              <a:rPr lang="en-US" sz="2400" dirty="0" err="1"/>
              <a:t>boleh</a:t>
            </a:r>
            <a:r>
              <a:rPr lang="en-US" sz="2400" dirty="0"/>
              <a:t> </a:t>
            </a:r>
            <a:r>
              <a:rPr lang="en-US" sz="2400" dirty="0" err="1"/>
              <a:t>diakses</a:t>
            </a:r>
            <a:r>
              <a:rPr lang="en-US" sz="2400" dirty="0"/>
              <a:t> oleh </a:t>
            </a:r>
            <a:r>
              <a:rPr lang="en-US" sz="2400" dirty="0" err="1"/>
              <a:t>pengguna</a:t>
            </a:r>
            <a:r>
              <a:rPr lang="en-US" sz="2400" dirty="0"/>
              <a:t> yang </a:t>
            </a:r>
            <a:r>
              <a:rPr lang="en-US" sz="2400" dirty="0" err="1"/>
              <a:t>sudah</a:t>
            </a:r>
            <a:r>
              <a:rPr lang="en-US" sz="2400" dirty="0"/>
              <a:t> login. </a:t>
            </a:r>
          </a:p>
          <a:p>
            <a:pPr marL="0" indent="0">
              <a:buNone/>
            </a:pPr>
            <a:r>
              <a:rPr lang="en-US" sz="2400" dirty="0"/>
              <a:t>Jika </a:t>
            </a:r>
            <a:r>
              <a:rPr lang="en-US" sz="2400" dirty="0" err="1"/>
              <a:t>pengguna</a:t>
            </a:r>
            <a:r>
              <a:rPr lang="en-US" sz="2400" dirty="0"/>
              <a:t> </a:t>
            </a:r>
            <a:r>
              <a:rPr lang="en-US" sz="2400" dirty="0" err="1"/>
              <a:t>belum</a:t>
            </a:r>
            <a:r>
              <a:rPr lang="en-US" sz="2400" dirty="0"/>
              <a:t> </a:t>
            </a:r>
            <a:r>
              <a:rPr lang="en-US" sz="2400" dirty="0" err="1"/>
              <a:t>memiliki</a:t>
            </a:r>
            <a:r>
              <a:rPr lang="en-US" sz="2400" dirty="0"/>
              <a:t> cookie session, </a:t>
            </a:r>
            <a:r>
              <a:rPr lang="en-US" sz="2400" dirty="0" err="1"/>
              <a:t>mereka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diarahkan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halaman</a:t>
            </a:r>
            <a:r>
              <a:rPr lang="en-US" sz="2400" dirty="0"/>
              <a:t> login.</a:t>
            </a:r>
          </a:p>
          <a:p>
            <a:pPr marL="457200" indent="-457200">
              <a:buAutoNum type="arabicPeriod"/>
            </a:pPr>
            <a:r>
              <a:rPr lang="en-US" sz="2000" dirty="0" err="1"/>
              <a:t>src</a:t>
            </a:r>
            <a:r>
              <a:rPr lang="en-US" sz="2000" dirty="0"/>
              <a:t>/middleware/auth.js</a:t>
            </a:r>
          </a:p>
          <a:p>
            <a:pPr marL="0" indent="0">
              <a:buNone/>
            </a:pPr>
            <a:r>
              <a:rPr lang="en-US" sz="2000" b="1" dirty="0"/>
              <a:t>Cod</a:t>
            </a:r>
            <a:r>
              <a:rPr lang="en-US" sz="2400" b="1" dirty="0"/>
              <a:t>e</a:t>
            </a:r>
            <a:r>
              <a:rPr lang="en-US" sz="2400" dirty="0"/>
              <a:t> : </a:t>
            </a:r>
          </a:p>
          <a:p>
            <a:pPr marL="457200" indent="-457200">
              <a:buAutoNum type="arabicPeriod"/>
            </a:pPr>
            <a:endParaRPr lang="da-DK" dirty="0"/>
          </a:p>
          <a:p>
            <a:pPr marL="0" indent="0">
              <a:buNone/>
            </a:pP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20BF00D-90D7-6409-077E-EAA311D25D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502" y="3475864"/>
            <a:ext cx="9818451" cy="3421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582356"/>
      </p:ext>
    </p:extLst>
  </p:cSld>
  <p:clrMapOvr>
    <a:masterClrMapping/>
  </p:clrMapOvr>
  <p:transition spd="slow">
    <p:cover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342931-BE6C-C7D8-1FB0-4DA9979621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3D7CF8D-68CE-1388-6972-728022FE7C35}"/>
              </a:ext>
            </a:extLst>
          </p:cNvPr>
          <p:cNvSpPr/>
          <p:nvPr/>
        </p:nvSpPr>
        <p:spPr>
          <a:xfrm>
            <a:off x="0" y="304800"/>
            <a:ext cx="4165600" cy="889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2F189E4-E9F9-B0A2-3F1E-73341017C401}"/>
              </a:ext>
            </a:extLst>
          </p:cNvPr>
          <p:cNvSpPr/>
          <p:nvPr/>
        </p:nvSpPr>
        <p:spPr>
          <a:xfrm>
            <a:off x="6759128" y="0"/>
            <a:ext cx="5432872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2B1E5C-B26D-797B-16D1-188DA3FC3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326"/>
            <a:ext cx="5638800" cy="1297953"/>
          </a:xfrm>
        </p:spPr>
        <p:txBody>
          <a:bodyPr/>
          <a:lstStyle/>
          <a:p>
            <a:r>
              <a:rPr lang="en-US" b="1" dirty="0"/>
              <a:t>DATA FETCHING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18A79-6486-15C3-F869-A6875BEEE3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727" y="1410100"/>
            <a:ext cx="6031832" cy="96616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dirty="0"/>
              <a:t>Proses </a:t>
            </a:r>
            <a:r>
              <a:rPr lang="en-US" sz="2400" dirty="0" err="1"/>
              <a:t>mengambil</a:t>
            </a:r>
            <a:r>
              <a:rPr lang="en-US" sz="2400" dirty="0"/>
              <a:t> data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sumber</a:t>
            </a:r>
            <a:r>
              <a:rPr lang="en-US" sz="2400" dirty="0"/>
              <a:t> </a:t>
            </a:r>
            <a:r>
              <a:rPr lang="en-US" sz="2400" dirty="0" err="1"/>
              <a:t>tertentu</a:t>
            </a:r>
            <a:r>
              <a:rPr lang="en-US" sz="2400" dirty="0"/>
              <a:t> </a:t>
            </a:r>
          </a:p>
          <a:p>
            <a:pPr marL="0" indent="0">
              <a:buNone/>
            </a:pPr>
            <a:r>
              <a:rPr lang="en-US" sz="2400" dirty="0"/>
              <a:t>(</a:t>
            </a:r>
            <a:r>
              <a:rPr lang="en-US" sz="2400" dirty="0" err="1"/>
              <a:t>seperti</a:t>
            </a:r>
            <a:r>
              <a:rPr lang="en-US" sz="2400" dirty="0"/>
              <a:t> server, database, </a:t>
            </a:r>
            <a:r>
              <a:rPr lang="en-US" sz="2400" dirty="0" err="1"/>
              <a:t>atau</a:t>
            </a:r>
            <a:r>
              <a:rPr lang="en-US" sz="2400" dirty="0"/>
              <a:t> API)</a:t>
            </a:r>
            <a:r>
              <a:rPr lang="en-US" sz="3600" dirty="0"/>
              <a:t>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2EF1F03-D7DD-307C-6BC5-1DB5B78DC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6566" y="512714"/>
            <a:ext cx="5506235" cy="503289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3DFE350-7603-2304-C9F8-F533ABFA950C}"/>
              </a:ext>
            </a:extLst>
          </p:cNvPr>
          <p:cNvSpPr txBox="1"/>
          <p:nvPr/>
        </p:nvSpPr>
        <p:spPr>
          <a:xfrm>
            <a:off x="1206500" y="3130373"/>
            <a:ext cx="51817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err="1"/>
              <a:t>Contoh</a:t>
            </a:r>
            <a:r>
              <a:rPr lang="en-US" sz="2400" b="1" dirty="0"/>
              <a:t> Code : </a:t>
            </a:r>
          </a:p>
          <a:p>
            <a:pPr algn="r"/>
            <a:r>
              <a:rPr lang="en-US" sz="2400" b="1" dirty="0"/>
              <a:t>Data fetching </a:t>
            </a:r>
            <a:r>
              <a:rPr lang="en-US" sz="2400" b="1" dirty="0" err="1"/>
              <a:t>Menggunakan</a:t>
            </a:r>
            <a:r>
              <a:rPr lang="en-US" sz="2400" b="1" dirty="0"/>
              <a:t> Rest API:</a:t>
            </a:r>
          </a:p>
          <a:p>
            <a:pPr algn="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95795832"/>
      </p:ext>
    </p:extLst>
  </p:cSld>
  <p:clrMapOvr>
    <a:masterClrMapping/>
  </p:clrMapOvr>
  <p:transition spd="slow">
    <p:cover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67FF27-05B4-D273-077B-1ED655953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BBE72F3-25D7-2733-7318-24DF58E4E457}"/>
              </a:ext>
            </a:extLst>
          </p:cNvPr>
          <p:cNvSpPr/>
          <p:nvPr/>
        </p:nvSpPr>
        <p:spPr>
          <a:xfrm>
            <a:off x="0" y="304800"/>
            <a:ext cx="3797300" cy="889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6657D93-0CFE-8A31-FFE4-CF6F00648D9A}"/>
              </a:ext>
            </a:extLst>
          </p:cNvPr>
          <p:cNvSpPr/>
          <p:nvPr/>
        </p:nvSpPr>
        <p:spPr>
          <a:xfrm>
            <a:off x="5159141" y="0"/>
            <a:ext cx="7032859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179B27-DE22-29E6-8D15-40F44DC81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326"/>
            <a:ext cx="5638800" cy="1297953"/>
          </a:xfrm>
        </p:spPr>
        <p:txBody>
          <a:bodyPr/>
          <a:lstStyle/>
          <a:p>
            <a:r>
              <a:rPr lang="en-US" b="1" dirty="0"/>
              <a:t>DATA FETCHING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0B120A-9AA9-E957-3D80-152C2C2B41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1700" y="1700958"/>
            <a:ext cx="4041541" cy="2223342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n-US" sz="2000" b="1" dirty="0" err="1"/>
              <a:t>Mengaktifkan</a:t>
            </a:r>
            <a:r>
              <a:rPr lang="en-US" sz="2000" b="1" dirty="0"/>
              <a:t> SSR:</a:t>
            </a:r>
          </a:p>
          <a:p>
            <a:pPr marL="0" indent="0" algn="r">
              <a:buNone/>
            </a:pPr>
            <a:r>
              <a:rPr lang="en-US" sz="2400" dirty="0" err="1"/>
              <a:t>Memproses</a:t>
            </a:r>
            <a:r>
              <a:rPr lang="en-US" sz="2400" dirty="0"/>
              <a:t> </a:t>
            </a:r>
            <a:r>
              <a:rPr lang="en-US" sz="2400" dirty="0" err="1"/>
              <a:t>halaman</a:t>
            </a:r>
            <a:r>
              <a:rPr lang="en-US" sz="2400" dirty="0"/>
              <a:t> di server </a:t>
            </a:r>
          </a:p>
          <a:p>
            <a:pPr marL="0" indent="0" algn="r">
              <a:buNone/>
            </a:pPr>
            <a:r>
              <a:rPr lang="en-US" sz="2400" dirty="0" err="1"/>
              <a:t>sebelum</a:t>
            </a:r>
            <a:r>
              <a:rPr lang="en-US" sz="2400" dirty="0"/>
              <a:t> </a:t>
            </a:r>
            <a:r>
              <a:rPr lang="en-US" sz="2400" dirty="0" err="1"/>
              <a:t>dikirim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klien</a:t>
            </a:r>
            <a:r>
              <a:rPr lang="en-US" sz="2400" dirty="0"/>
              <a:t>.</a:t>
            </a:r>
          </a:p>
          <a:p>
            <a:pPr marL="0" indent="0" algn="r">
              <a:buNone/>
            </a:pPr>
            <a:endParaRPr lang="en-US" sz="1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F6C5DD-96E3-49A8-EDED-A27C73AFAC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3309" y="1358279"/>
            <a:ext cx="6968691" cy="3660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503443"/>
      </p:ext>
    </p:extLst>
  </p:cSld>
  <p:clrMapOvr>
    <a:masterClrMapping/>
  </p:clrMapOvr>
  <p:transition spd="slow">
    <p:cover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9C6762-59CC-54F5-6AD0-E0DB51526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F8BB5C2-7A20-5CBB-E784-4FBB3E82098A}"/>
              </a:ext>
            </a:extLst>
          </p:cNvPr>
          <p:cNvSpPr/>
          <p:nvPr/>
        </p:nvSpPr>
        <p:spPr>
          <a:xfrm>
            <a:off x="0" y="304800"/>
            <a:ext cx="4140200" cy="889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79265E0-27DB-99A8-22D1-F95418F9022E}"/>
              </a:ext>
            </a:extLst>
          </p:cNvPr>
          <p:cNvSpPr/>
          <p:nvPr/>
        </p:nvSpPr>
        <p:spPr>
          <a:xfrm>
            <a:off x="7014492" y="0"/>
            <a:ext cx="5177508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C1EDF5-0665-5496-A760-7F05F75F6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326"/>
            <a:ext cx="5638800" cy="1297953"/>
          </a:xfrm>
        </p:spPr>
        <p:txBody>
          <a:bodyPr/>
          <a:lstStyle/>
          <a:p>
            <a:r>
              <a:rPr lang="en-US" b="1" dirty="0"/>
              <a:t>DATA FETCHING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E24E3D9-A856-5012-37F9-B1DDB6AA294D}"/>
              </a:ext>
            </a:extLst>
          </p:cNvPr>
          <p:cNvSpPr txBox="1"/>
          <p:nvPr/>
        </p:nvSpPr>
        <p:spPr>
          <a:xfrm>
            <a:off x="2339233" y="1122501"/>
            <a:ext cx="41645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 err="1">
                <a:solidFill>
                  <a:schemeClr val="tx1">
                    <a:lumMod val="75000"/>
                  </a:schemeClr>
                </a:solidFill>
              </a:rPr>
              <a:t>Contoh</a:t>
            </a:r>
            <a:r>
              <a:rPr lang="en-US" sz="1800" dirty="0">
                <a:solidFill>
                  <a:schemeClr val="tx1">
                    <a:lumMod val="75000"/>
                  </a:schemeClr>
                </a:solidFill>
              </a:rPr>
              <a:t> Code : </a:t>
            </a:r>
          </a:p>
          <a:p>
            <a:pPr algn="r"/>
            <a:r>
              <a:rPr lang="en-US" sz="1800" b="1" dirty="0">
                <a:solidFill>
                  <a:schemeClr val="tx1">
                    <a:lumMod val="75000"/>
                  </a:schemeClr>
                </a:solidFill>
              </a:rPr>
              <a:t>Data fetching </a:t>
            </a:r>
            <a:r>
              <a:rPr lang="en-US" sz="1800" b="1" dirty="0" err="1">
                <a:solidFill>
                  <a:schemeClr val="tx1">
                    <a:lumMod val="75000"/>
                  </a:schemeClr>
                </a:solidFill>
              </a:rPr>
              <a:t>secara</a:t>
            </a:r>
            <a:r>
              <a:rPr lang="en-US" sz="1800" b="1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800" b="1" dirty="0" err="1">
                <a:solidFill>
                  <a:schemeClr val="tx1">
                    <a:lumMod val="75000"/>
                  </a:schemeClr>
                </a:solidFill>
              </a:rPr>
              <a:t>Monolitik</a:t>
            </a:r>
            <a:r>
              <a:rPr lang="en-US" sz="1800" b="1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75000"/>
                  </a:schemeClr>
                </a:solidFill>
              </a:rPr>
              <a:t>Menggunakan</a:t>
            </a:r>
            <a:r>
              <a:rPr lang="en-US" b="1" dirty="0">
                <a:solidFill>
                  <a:schemeClr val="tx1">
                    <a:lumMod val="75000"/>
                  </a:schemeClr>
                </a:solidFill>
              </a:rPr>
              <a:t> Library Mysql2</a:t>
            </a:r>
            <a:endParaRPr lang="en-US" sz="1800" b="1" dirty="0">
              <a:solidFill>
                <a:schemeClr val="tx1">
                  <a:lumMod val="75000"/>
                </a:schemeClr>
              </a:solidFill>
            </a:endParaRPr>
          </a:p>
          <a:p>
            <a:pPr algn="r"/>
            <a:endParaRPr lang="en-US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F3BF59-61D0-72EE-856D-2C9CF8C6B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94441"/>
            <a:ext cx="6693244" cy="21781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3580BC3-EA8F-8D68-0F13-C1F821BBE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4217" y="295416"/>
            <a:ext cx="5177783" cy="44416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C2076D2-05E2-EA95-7921-5A706EB82D60}"/>
              </a:ext>
            </a:extLst>
          </p:cNvPr>
          <p:cNvSpPr txBox="1"/>
          <p:nvPr/>
        </p:nvSpPr>
        <p:spPr>
          <a:xfrm>
            <a:off x="7254535" y="5022508"/>
            <a:ext cx="41645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err="1">
                <a:solidFill>
                  <a:schemeClr val="tx1">
                    <a:lumMod val="50000"/>
                  </a:schemeClr>
                </a:solidFill>
              </a:rPr>
              <a:t>Koneksi</a:t>
            </a:r>
            <a:r>
              <a:rPr lang="en-US" sz="1800" b="1" dirty="0">
                <a:solidFill>
                  <a:schemeClr val="tx1">
                    <a:lumMod val="50000"/>
                  </a:schemeClr>
                </a:solidFill>
              </a:rPr>
              <a:t> data </a:t>
            </a:r>
            <a:r>
              <a:rPr lang="en-US" sz="1800" b="1" dirty="0" err="1">
                <a:solidFill>
                  <a:schemeClr val="tx1">
                    <a:lumMod val="50000"/>
                  </a:schemeClr>
                </a:solidFill>
              </a:rPr>
              <a:t>dari</a:t>
            </a:r>
            <a:r>
              <a:rPr lang="en-US" sz="1800" b="1" dirty="0">
                <a:solidFill>
                  <a:schemeClr val="tx1">
                    <a:lumMod val="50000"/>
                  </a:schemeClr>
                </a:solidFill>
              </a:rPr>
              <a:t> table </a:t>
            </a:r>
            <a:r>
              <a:rPr lang="en-US" sz="1800" b="1" dirty="0" err="1">
                <a:solidFill>
                  <a:schemeClr val="tx1">
                    <a:lumMod val="50000"/>
                  </a:schemeClr>
                </a:solidFill>
              </a:rPr>
              <a:t>berdasarkan</a:t>
            </a:r>
            <a:r>
              <a:rPr lang="en-US" sz="1800" b="1" dirty="0">
                <a:solidFill>
                  <a:schemeClr val="tx1">
                    <a:lumMod val="50000"/>
                  </a:schemeClr>
                </a:solidFill>
              </a:rPr>
              <a:t> field </a:t>
            </a:r>
            <a:r>
              <a:rPr lang="en-US" sz="1800" b="1" dirty="0" err="1">
                <a:solidFill>
                  <a:schemeClr val="tx1">
                    <a:lumMod val="50000"/>
                  </a:schemeClr>
                </a:solidFill>
              </a:rPr>
              <a:t>tertentu</a:t>
            </a:r>
            <a:r>
              <a:rPr lang="en-US" sz="18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</a:p>
          <a:p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035543"/>
      </p:ext>
    </p:extLst>
  </p:cSld>
  <p:clrMapOvr>
    <a:masterClrMapping/>
  </p:clrMapOvr>
  <p:transition spd="slow">
    <p:cover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662AFAD-81BB-94E2-E051-C10CD09662BA}"/>
              </a:ext>
            </a:extLst>
          </p:cNvPr>
          <p:cNvSpPr txBox="1"/>
          <p:nvPr/>
        </p:nvSpPr>
        <p:spPr>
          <a:xfrm>
            <a:off x="0" y="1955800"/>
            <a:ext cx="5016500" cy="9233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5400" b="1" dirty="0"/>
              <a:t>TERIMA KASIH</a:t>
            </a:r>
          </a:p>
        </p:txBody>
      </p:sp>
    </p:spTree>
    <p:extLst>
      <p:ext uri="{BB962C8B-B14F-4D97-AF65-F5344CB8AC3E}">
        <p14:creationId xmlns:p14="http://schemas.microsoft.com/office/powerpoint/2010/main" val="1677766020"/>
      </p:ext>
    </p:extLst>
  </p:cSld>
  <p:clrMapOvr>
    <a:masterClrMapping/>
  </p:clrMapOvr>
  <p:transition spd="slow">
    <p:cover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ADCA0-5717-9132-CADE-513DCD0315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99143" y="0"/>
            <a:ext cx="2507343" cy="685800"/>
          </a:xfrm>
        </p:spPr>
        <p:txBody>
          <a:bodyPr>
            <a:noAutofit/>
          </a:bodyPr>
          <a:lstStyle/>
          <a:p>
            <a:r>
              <a:rPr lang="en-US" sz="2800" b="1" dirty="0"/>
              <a:t>Astro.js #2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2A5960-2685-6C40-E4E8-F2B2509CC5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78430"/>
            <a:ext cx="9144000" cy="2906484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highlight>
                  <a:srgbClr val="0000FF"/>
                </a:highlight>
              </a:rPr>
              <a:t>EXPLORASI FITUR</a:t>
            </a:r>
          </a:p>
          <a:p>
            <a:r>
              <a:rPr lang="en-US" sz="4400" dirty="0">
                <a:solidFill>
                  <a:schemeClr val="tx1">
                    <a:lumMod val="75000"/>
                  </a:schemeClr>
                </a:solidFill>
                <a:highlight>
                  <a:srgbClr val="800080"/>
                </a:highlight>
              </a:rPr>
              <a:t> </a:t>
            </a:r>
            <a:r>
              <a:rPr lang="en-US" sz="8800" dirty="0">
                <a:solidFill>
                  <a:schemeClr val="tx1">
                    <a:lumMod val="75000"/>
                  </a:schemeClr>
                </a:solidFill>
                <a:highlight>
                  <a:srgbClr val="800080"/>
                </a:highlight>
              </a:rPr>
              <a:t>ASTRO.JS</a:t>
            </a:r>
            <a:endParaRPr lang="en-US" sz="4400" dirty="0">
              <a:solidFill>
                <a:schemeClr val="tx1">
                  <a:lumMod val="75000"/>
                </a:schemeClr>
              </a:solidFill>
              <a:highlight>
                <a:srgbClr val="800080"/>
              </a:highlight>
            </a:endParaRPr>
          </a:p>
          <a:p>
            <a:r>
              <a:rPr lang="en-US" sz="4400" dirty="0">
                <a:solidFill>
                  <a:schemeClr val="tx1">
                    <a:lumMod val="85000"/>
                  </a:schemeClr>
                </a:solidFill>
                <a:highlight>
                  <a:srgbClr val="808000"/>
                </a:highlight>
              </a:rPr>
              <a:t>DAN PENGEMBAGAN CMS </a:t>
            </a:r>
          </a:p>
          <a:p>
            <a:r>
              <a:rPr lang="en-US" sz="2400" dirty="0">
                <a:solidFill>
                  <a:schemeClr val="tx1">
                    <a:lumMod val="75000"/>
                  </a:schemeClr>
                </a:solidFill>
                <a:highlight>
                  <a:srgbClr val="0000FF"/>
                </a:highlight>
              </a:rPr>
              <a:t>MODEL MONOLITIK ARSITEKTU</a:t>
            </a:r>
            <a:r>
              <a:rPr lang="en-US" sz="2800" dirty="0">
                <a:solidFill>
                  <a:schemeClr val="tx1">
                    <a:lumMod val="75000"/>
                  </a:schemeClr>
                </a:solidFill>
                <a:highlight>
                  <a:srgbClr val="0000FF"/>
                </a:highlight>
              </a:rPr>
              <a:t>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DB19F5-552F-C032-9664-EBB479F1C203}"/>
              </a:ext>
            </a:extLst>
          </p:cNvPr>
          <p:cNvSpPr txBox="1"/>
          <p:nvPr/>
        </p:nvSpPr>
        <p:spPr>
          <a:xfrm>
            <a:off x="190500" y="6324600"/>
            <a:ext cx="416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Oleh : Diki Kurniawan | IT DEPT SINAR12  </a:t>
            </a:r>
          </a:p>
        </p:txBody>
      </p:sp>
    </p:spTree>
    <p:extLst>
      <p:ext uri="{BB962C8B-B14F-4D97-AF65-F5344CB8AC3E}">
        <p14:creationId xmlns:p14="http://schemas.microsoft.com/office/powerpoint/2010/main" val="3303314599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9FEF33D-66BE-2BBD-C9BD-8DCFE57D7701}"/>
              </a:ext>
            </a:extLst>
          </p:cNvPr>
          <p:cNvSpPr/>
          <p:nvPr/>
        </p:nvSpPr>
        <p:spPr>
          <a:xfrm>
            <a:off x="0" y="304800"/>
            <a:ext cx="4584700" cy="889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2B1E04-A8CB-03C4-ECA5-E3831B3C5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5"/>
            <a:ext cx="10515600" cy="1325563"/>
          </a:xfrm>
        </p:spPr>
        <p:txBody>
          <a:bodyPr/>
          <a:lstStyle/>
          <a:p>
            <a:r>
              <a:rPr lang="en-US" b="1" dirty="0" err="1"/>
              <a:t>Struktur</a:t>
            </a:r>
            <a:r>
              <a:rPr lang="en-US" b="1" dirty="0"/>
              <a:t> Project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FB6AED-AC8F-EF2D-16C5-EEA25198A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9400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Cara file dan folder </a:t>
            </a:r>
            <a:r>
              <a:rPr lang="en-US" sz="2400" dirty="0" err="1"/>
              <a:t>diatur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proyek</a:t>
            </a:r>
            <a:r>
              <a:rPr lang="en-US" sz="2400" dirty="0"/>
              <a:t> Astro.js.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Folder </a:t>
            </a:r>
            <a:r>
              <a:rPr lang="en-US" sz="2400" dirty="0" err="1"/>
              <a:t>utama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. </a:t>
            </a:r>
            <a:r>
              <a:rPr lang="en-US" sz="2400" b="1" dirty="0"/>
              <a:t>Public</a:t>
            </a:r>
            <a:r>
              <a:rPr lang="en-US" sz="2400" dirty="0"/>
              <a:t> (</a:t>
            </a:r>
            <a:r>
              <a:rPr lang="en-US" sz="2400" dirty="0" err="1"/>
              <a:t>logo,favicon,font</a:t>
            </a:r>
            <a:r>
              <a:rPr lang="en-US" sz="2400" dirty="0"/>
              <a:t>)</a:t>
            </a:r>
          </a:p>
          <a:p>
            <a:pPr marL="0" indent="0">
              <a:buNone/>
            </a:pPr>
            <a:r>
              <a:rPr lang="en-US" sz="2400" dirty="0"/>
              <a:t>. </a:t>
            </a:r>
            <a:r>
              <a:rPr lang="en-US" sz="2400" b="1" dirty="0" err="1"/>
              <a:t>Src</a:t>
            </a:r>
            <a:r>
              <a:rPr lang="en-US" sz="2400" dirty="0"/>
              <a:t> (</a:t>
            </a:r>
            <a:r>
              <a:rPr lang="en-US" sz="2400" dirty="0" err="1"/>
              <a:t>Component,Layout,Page,Style,Script</a:t>
            </a:r>
            <a:r>
              <a:rPr lang="en-US" sz="2400" dirty="0"/>
              <a:t>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8EFF8C-324E-A857-E03D-395F1F9F27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2252" y="-76200"/>
            <a:ext cx="5085185" cy="693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180237"/>
      </p:ext>
    </p:extLst>
  </p:cSld>
  <p:clrMapOvr>
    <a:masterClrMapping/>
  </p:clrMapOvr>
  <p:transition spd="slow">
    <p:cover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618A59-34E9-5F84-7868-FCA6F0806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D717470-ECDA-0DE6-B34D-609665B602EC}"/>
              </a:ext>
            </a:extLst>
          </p:cNvPr>
          <p:cNvSpPr/>
          <p:nvPr/>
        </p:nvSpPr>
        <p:spPr>
          <a:xfrm>
            <a:off x="5537200" y="0"/>
            <a:ext cx="66548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C270EA-E120-FAA5-A8BB-149D77EF0BB9}"/>
              </a:ext>
            </a:extLst>
          </p:cNvPr>
          <p:cNvSpPr/>
          <p:nvPr/>
        </p:nvSpPr>
        <p:spPr>
          <a:xfrm>
            <a:off x="0" y="304800"/>
            <a:ext cx="3454400" cy="889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F7535C-D35F-1A01-08D2-2E04F84C1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327"/>
            <a:ext cx="10515600" cy="1296836"/>
          </a:xfrm>
        </p:spPr>
        <p:txBody>
          <a:bodyPr/>
          <a:lstStyle/>
          <a:p>
            <a:r>
              <a:rPr lang="en-US" b="1" dirty="0" err="1"/>
              <a:t>Layouting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ACD4C5-26B9-B9D9-D695-7D47D66999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89207"/>
            <a:ext cx="5040429" cy="2183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err="1"/>
              <a:t>Kerangka</a:t>
            </a:r>
            <a:r>
              <a:rPr lang="en-US" sz="2000" dirty="0"/>
              <a:t> </a:t>
            </a:r>
            <a:r>
              <a:rPr lang="en-US" sz="2000" dirty="0" err="1"/>
              <a:t>halaman</a:t>
            </a:r>
            <a:r>
              <a:rPr lang="en-US" sz="2000" dirty="0"/>
              <a:t> </a:t>
            </a:r>
            <a:r>
              <a:rPr lang="en-US" sz="2000" dirty="0" err="1"/>
              <a:t>dipakai</a:t>
            </a:r>
            <a:r>
              <a:rPr lang="en-US" sz="2000" dirty="0"/>
              <a:t> </a:t>
            </a:r>
            <a:r>
              <a:rPr lang="en-US" sz="2000" dirty="0" err="1"/>
              <a:t>guna</a:t>
            </a:r>
            <a:r>
              <a:rPr lang="en-US" sz="2000" dirty="0"/>
              <a:t> </a:t>
            </a:r>
            <a:r>
              <a:rPr lang="en-US" sz="2000" dirty="0" err="1"/>
              <a:t>bisa</a:t>
            </a:r>
            <a:r>
              <a:rPr lang="en-US" sz="2000" dirty="0"/>
              <a:t> </a:t>
            </a:r>
            <a:r>
              <a:rPr lang="en-US" sz="2000" dirty="0" err="1"/>
              <a:t>fleksibel</a:t>
            </a:r>
            <a:r>
              <a:rPr lang="en-US" sz="2000" dirty="0"/>
              <a:t> dan </a:t>
            </a:r>
            <a:r>
              <a:rPr lang="en-US" sz="2000" dirty="0" err="1"/>
              <a:t>bisa</a:t>
            </a:r>
            <a:r>
              <a:rPr lang="en-US" sz="2000" dirty="0"/>
              <a:t> </a:t>
            </a:r>
            <a:r>
              <a:rPr lang="en-US" sz="2000" dirty="0" err="1"/>
              <a:t>digunakan</a:t>
            </a:r>
            <a:r>
              <a:rPr lang="en-US" sz="2000" dirty="0"/>
              <a:t> di page/</a:t>
            </a:r>
            <a:r>
              <a:rPr lang="en-US" sz="2000" dirty="0" err="1"/>
              <a:t>halaman</a:t>
            </a:r>
            <a:r>
              <a:rPr lang="en-US" sz="2000" dirty="0"/>
              <a:t> </a:t>
            </a:r>
          </a:p>
          <a:p>
            <a:pPr marL="0" indent="0">
              <a:buNone/>
            </a:pPr>
            <a:r>
              <a:rPr lang="en-US" sz="2000" b="1" dirty="0" err="1"/>
              <a:t>Contoh</a:t>
            </a:r>
            <a:r>
              <a:rPr lang="en-US" sz="2000" dirty="0"/>
              <a:t> : </a:t>
            </a:r>
          </a:p>
          <a:p>
            <a:pPr marL="0" indent="0">
              <a:buNone/>
            </a:pPr>
            <a:r>
              <a:rPr lang="da-DK" sz="2000" dirty="0"/>
              <a:t>src/layouts/layout.astro </a:t>
            </a:r>
            <a:endParaRPr lang="da-DK" sz="20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endParaRPr lang="en-US" sz="2000" b="1" dirty="0">
              <a:solidFill>
                <a:srgbClr val="0070C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33E6D2-F9F4-4B73-9CC3-521632A1E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7200" y="902075"/>
            <a:ext cx="6654800" cy="505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778098"/>
      </p:ext>
    </p:extLst>
  </p:cSld>
  <p:clrMapOvr>
    <a:masterClrMapping/>
  </p:clrMapOvr>
  <p:transition spd="slow">
    <p:cover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31573C-6018-A1F6-6AA8-4D3A923C9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B1CE318A-E894-FC0E-638D-1AAD96170E80}"/>
              </a:ext>
            </a:extLst>
          </p:cNvPr>
          <p:cNvSpPr/>
          <p:nvPr/>
        </p:nvSpPr>
        <p:spPr>
          <a:xfrm>
            <a:off x="0" y="304800"/>
            <a:ext cx="3454400" cy="889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71AEF8-54C1-30B0-57CD-CA332DAE8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327"/>
            <a:ext cx="10515600" cy="1296836"/>
          </a:xfrm>
        </p:spPr>
        <p:txBody>
          <a:bodyPr/>
          <a:lstStyle/>
          <a:p>
            <a:r>
              <a:rPr lang="en-US" b="1" dirty="0" err="1"/>
              <a:t>Layouting</a:t>
            </a:r>
            <a:r>
              <a:rPr lang="en-US" b="1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3DFBC1-DD9D-DE98-5CD3-E26BACE3FD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780581"/>
            <a:ext cx="5040429" cy="12968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CONTOH CARA PENGGUNAAN LAYOUT DI PAGE</a:t>
            </a:r>
            <a:endParaRPr lang="da-DK" sz="28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435D69F-5B88-5E56-439F-F0760F046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0" y="465542"/>
            <a:ext cx="5956300" cy="292535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F6E45F6-ABC6-CBF3-9FD8-5CFEA3DA03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5700" y="3979779"/>
            <a:ext cx="5956300" cy="2925357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D1EEF70-E025-A4C4-D7A3-2552A44E08D0}"/>
              </a:ext>
            </a:extLst>
          </p:cNvPr>
          <p:cNvSpPr txBox="1">
            <a:spLocks/>
          </p:cNvSpPr>
          <p:nvPr/>
        </p:nvSpPr>
        <p:spPr>
          <a:xfrm>
            <a:off x="8312517" y="60327"/>
            <a:ext cx="1802665" cy="433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000" dirty="0"/>
              <a:t>PAGE INDEX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0EE7CE5-E3E5-6401-7F52-B6DD4BCF1577}"/>
              </a:ext>
            </a:extLst>
          </p:cNvPr>
          <p:cNvSpPr txBox="1">
            <a:spLocks/>
          </p:cNvSpPr>
          <p:nvPr/>
        </p:nvSpPr>
        <p:spPr>
          <a:xfrm>
            <a:off x="8312517" y="3579548"/>
            <a:ext cx="1802665" cy="433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000" dirty="0"/>
              <a:t>PAGE ABOUT</a:t>
            </a:r>
            <a:endParaRPr 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795872"/>
      </p:ext>
    </p:extLst>
  </p:cSld>
  <p:clrMapOvr>
    <a:masterClrMapping/>
  </p:clrMapOvr>
  <p:transition spd="slow">
    <p:cover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CF2F4F-2059-0C2D-A875-35012A7C0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2CD41E9-AE26-B265-33C2-4927F28DFA12}"/>
              </a:ext>
            </a:extLst>
          </p:cNvPr>
          <p:cNvSpPr/>
          <p:nvPr/>
        </p:nvSpPr>
        <p:spPr>
          <a:xfrm>
            <a:off x="0" y="304800"/>
            <a:ext cx="3454400" cy="889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129237-3055-6A69-F25B-C646508B5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86518"/>
            <a:ext cx="10515600" cy="1325563"/>
          </a:xfrm>
        </p:spPr>
        <p:txBody>
          <a:bodyPr/>
          <a:lstStyle/>
          <a:p>
            <a:r>
              <a:rPr lang="en-US" b="1" dirty="0"/>
              <a:t>Routing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B03439-5F7E-7E6D-5F47-EA13CC35A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94006"/>
            <a:ext cx="734265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proses </a:t>
            </a:r>
            <a:r>
              <a:rPr lang="en-US" dirty="0" err="1"/>
              <a:t>menentukan</a:t>
            </a:r>
            <a:r>
              <a:rPr lang="en-US" dirty="0"/>
              <a:t> </a:t>
            </a:r>
            <a:r>
              <a:rPr lang="en-US" dirty="0" err="1"/>
              <a:t>jalur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rute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mengarahkan</a:t>
            </a:r>
            <a:r>
              <a:rPr lang="en-US" dirty="0"/>
              <a:t> </a:t>
            </a:r>
            <a:r>
              <a:rPr lang="en-US" dirty="0" err="1"/>
              <a:t>permintaan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data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tujuan</a:t>
            </a:r>
            <a:r>
              <a:rPr lang="en-US" dirty="0"/>
              <a:t> </a:t>
            </a:r>
            <a:r>
              <a:rPr lang="en-US" dirty="0" err="1"/>
              <a:t>tertentu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1. </a:t>
            </a:r>
            <a:r>
              <a:rPr lang="en-US" b="1" dirty="0"/>
              <a:t>Static Routes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sz="2000" dirty="0"/>
              <a:t>File di folder </a:t>
            </a:r>
            <a:r>
              <a:rPr lang="en-US" sz="2000" b="1" dirty="0" err="1"/>
              <a:t>Src</a:t>
            </a:r>
            <a:r>
              <a:rPr lang="en-US" sz="2000" b="1" dirty="0"/>
              <a:t>/pages/ </a:t>
            </a:r>
            <a:r>
              <a:rPr lang="en-US" sz="2000" dirty="0" err="1"/>
              <a:t>secara</a:t>
            </a:r>
            <a:r>
              <a:rPr lang="en-US" sz="2000" dirty="0"/>
              <a:t> </a:t>
            </a:r>
            <a:r>
              <a:rPr lang="en-US" sz="2000" dirty="0" err="1"/>
              <a:t>otomatis</a:t>
            </a:r>
            <a:r>
              <a:rPr lang="en-US" sz="2000" dirty="0"/>
              <a:t> </a:t>
            </a:r>
            <a:r>
              <a:rPr lang="en-US" sz="2000" dirty="0" err="1"/>
              <a:t>menjadi</a:t>
            </a:r>
            <a:r>
              <a:rPr lang="en-US" sz="2000" dirty="0"/>
              <a:t> </a:t>
            </a:r>
            <a:r>
              <a:rPr lang="en-US" sz="2000" dirty="0" err="1"/>
              <a:t>rute</a:t>
            </a:r>
            <a:r>
              <a:rPr lang="en-US" sz="2000" dirty="0"/>
              <a:t>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err="1"/>
              <a:t>Contoh</a:t>
            </a:r>
            <a:r>
              <a:rPr lang="en-US" sz="2000" dirty="0"/>
              <a:t> : 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err="1"/>
              <a:t>src</a:t>
            </a:r>
            <a:r>
              <a:rPr lang="en-US" sz="2000" dirty="0"/>
              <a:t>/pages/</a:t>
            </a:r>
            <a:r>
              <a:rPr lang="en-US" sz="2000" dirty="0" err="1"/>
              <a:t>index.astro</a:t>
            </a:r>
            <a:r>
              <a:rPr lang="en-US" sz="2000" dirty="0"/>
              <a:t>   --&gt;   </a:t>
            </a:r>
            <a:r>
              <a:rPr lang="en-US" sz="2000" dirty="0">
                <a:solidFill>
                  <a:srgbClr val="0070C0"/>
                </a:solidFill>
              </a:rPr>
              <a:t>/ </a:t>
            </a:r>
          </a:p>
          <a:p>
            <a:pPr marL="0" indent="0">
              <a:buNone/>
            </a:pPr>
            <a:br>
              <a:rPr lang="en-US" sz="2000" dirty="0"/>
            </a:br>
            <a:r>
              <a:rPr lang="en-US" sz="2000" dirty="0"/>
              <a:t> </a:t>
            </a:r>
            <a:r>
              <a:rPr lang="en-US" sz="2000" dirty="0" err="1"/>
              <a:t>src</a:t>
            </a:r>
            <a:r>
              <a:rPr lang="en-US" sz="2000" dirty="0"/>
              <a:t>/pages/</a:t>
            </a:r>
            <a:r>
              <a:rPr lang="en-US" sz="2000" dirty="0" err="1"/>
              <a:t>about.astro</a:t>
            </a:r>
            <a:r>
              <a:rPr lang="en-US" sz="2000" dirty="0"/>
              <a:t>  --&gt;  </a:t>
            </a:r>
            <a:r>
              <a:rPr lang="en-US" sz="2000" dirty="0">
                <a:solidFill>
                  <a:srgbClr val="0070C0"/>
                </a:solidFill>
              </a:rPr>
              <a:t>/about</a:t>
            </a: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4C00B42-34F1-AC42-8299-2A04F67288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7311" y="0"/>
            <a:ext cx="40546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352757"/>
      </p:ext>
    </p:extLst>
  </p:cSld>
  <p:clrMapOvr>
    <a:masterClrMapping/>
  </p:clrMapOvr>
  <p:transition spd="slow">
    <p:cover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9D993E-7213-4B6E-74E3-92DA790C1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5A95046-B4CF-DDA7-A347-39823399A417}"/>
              </a:ext>
            </a:extLst>
          </p:cNvPr>
          <p:cNvSpPr/>
          <p:nvPr/>
        </p:nvSpPr>
        <p:spPr>
          <a:xfrm>
            <a:off x="0" y="304800"/>
            <a:ext cx="3454400" cy="889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6CEBBC-5653-B6C3-6F13-F640DDE1A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326"/>
            <a:ext cx="10515600" cy="1325563"/>
          </a:xfrm>
        </p:spPr>
        <p:txBody>
          <a:bodyPr/>
          <a:lstStyle/>
          <a:p>
            <a:r>
              <a:rPr lang="en-US" b="1" dirty="0"/>
              <a:t>Routing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E1088-EC9E-C086-1780-57FB08284A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89207"/>
            <a:ext cx="7342653" cy="218333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2. </a:t>
            </a:r>
            <a:r>
              <a:rPr lang="en-US" b="1" dirty="0"/>
              <a:t>Dynamic Routes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sz="2000" dirty="0" err="1"/>
              <a:t>Gunakan</a:t>
            </a:r>
            <a:r>
              <a:rPr lang="en-US" sz="2000" dirty="0"/>
              <a:t> Tanda </a:t>
            </a:r>
            <a:r>
              <a:rPr lang="en-US" sz="2000" dirty="0" err="1"/>
              <a:t>Kurung</a:t>
            </a:r>
            <a:r>
              <a:rPr lang="en-US" sz="2000" dirty="0"/>
              <a:t> Siku </a:t>
            </a:r>
            <a:r>
              <a:rPr lang="en-US" sz="2000" dirty="0" err="1"/>
              <a:t>untuk</a:t>
            </a:r>
            <a:r>
              <a:rPr lang="en-US" sz="2000" dirty="0"/>
              <a:t> parameter </a:t>
            </a:r>
            <a:r>
              <a:rPr lang="en-US" sz="2000" dirty="0" err="1"/>
              <a:t>dinamis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 err="1"/>
              <a:t>Contoh</a:t>
            </a:r>
            <a:r>
              <a:rPr lang="en-US" sz="2000" dirty="0"/>
              <a:t> : </a:t>
            </a:r>
          </a:p>
          <a:p>
            <a:pPr marL="0" indent="0">
              <a:buNone/>
            </a:pPr>
            <a:r>
              <a:rPr lang="da-DK" sz="2000" dirty="0"/>
              <a:t>src/pages/ourblog/[slug].astro ---&gt; </a:t>
            </a:r>
            <a:r>
              <a:rPr lang="da-DK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/ourblog/slug </a:t>
            </a:r>
          </a:p>
          <a:p>
            <a:pPr marL="0" indent="0">
              <a:buNone/>
            </a:pP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7750D5-795A-490A-5101-4374D09321AF}"/>
              </a:ext>
            </a:extLst>
          </p:cNvPr>
          <p:cNvSpPr txBox="1"/>
          <p:nvPr/>
        </p:nvSpPr>
        <p:spPr>
          <a:xfrm>
            <a:off x="660507" y="4294383"/>
            <a:ext cx="5018315" cy="193899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B050"/>
                </a:solidFill>
              </a:rPr>
              <a:t>---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B0F0"/>
                </a:solidFill>
              </a:rPr>
              <a:t>const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rgbClr val="FFC000"/>
                </a:solidFill>
              </a:rPr>
              <a:t>{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rgbClr val="00B0F0"/>
                </a:solidFill>
              </a:rPr>
              <a:t>slug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rgbClr val="FFC000"/>
                </a:solidFill>
              </a:rPr>
              <a:t>}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/>
              <a:t>=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rgbClr val="00B050"/>
                </a:solidFill>
              </a:rPr>
              <a:t>Astro</a:t>
            </a:r>
            <a:r>
              <a:rPr lang="en-US" sz="2400" dirty="0" err="1">
                <a:solidFill>
                  <a:schemeClr val="bg1"/>
                </a:solidFill>
              </a:rPr>
              <a:t>.</a:t>
            </a:r>
            <a:r>
              <a:rPr lang="en-US" sz="2400" dirty="0" err="1">
                <a:solidFill>
                  <a:srgbClr val="00B0F0"/>
                </a:solidFill>
              </a:rPr>
              <a:t>params</a:t>
            </a:r>
            <a:r>
              <a:rPr lang="en-US" sz="2400" dirty="0">
                <a:solidFill>
                  <a:schemeClr val="bg1"/>
                </a:solidFill>
              </a:rPr>
              <a:t>;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B050"/>
                </a:solidFill>
              </a:rPr>
              <a:t>---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B0F0"/>
                </a:solidFill>
              </a:rPr>
              <a:t>&lt;h1&gt;</a:t>
            </a:r>
            <a:r>
              <a:rPr lang="en-US" sz="2400" dirty="0"/>
              <a:t>Post: </a:t>
            </a:r>
            <a:r>
              <a:rPr lang="en-US" sz="2400" dirty="0">
                <a:solidFill>
                  <a:srgbClr val="FFC000"/>
                </a:solidFill>
              </a:rPr>
              <a:t>{</a:t>
            </a:r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slug</a:t>
            </a:r>
            <a:r>
              <a:rPr lang="en-US" sz="2400" dirty="0">
                <a:solidFill>
                  <a:srgbClr val="FFC000"/>
                </a:solidFill>
              </a:rPr>
              <a:t>}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rgbClr val="00B0F0"/>
                </a:solidFill>
              </a:rPr>
              <a:t>&lt;/h1&gt;</a:t>
            </a:r>
            <a:endParaRPr lang="en-US" sz="2400" b="1" dirty="0">
              <a:solidFill>
                <a:srgbClr val="00B0F0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710C60C-1B89-496D-D43F-508E87BD5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798" y="3367763"/>
            <a:ext cx="4989023" cy="3209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120A693-3850-4007-43E7-F513EEF82582}"/>
              </a:ext>
            </a:extLst>
          </p:cNvPr>
          <p:cNvSpPr txBox="1"/>
          <p:nvPr/>
        </p:nvSpPr>
        <p:spPr>
          <a:xfrm>
            <a:off x="609600" y="3885327"/>
            <a:ext cx="1077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Code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412BDBB-667A-E082-83BE-F4CECC3857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719" y="0"/>
            <a:ext cx="41829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668430"/>
      </p:ext>
    </p:extLst>
  </p:cSld>
  <p:clrMapOvr>
    <a:masterClrMapping/>
  </p:clrMapOvr>
  <p:transition spd="slow">
    <p:cover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EBCBC-936D-7405-072B-A45E334278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DC6851C-BA52-E304-E2EA-ADD43D54FE29}"/>
              </a:ext>
            </a:extLst>
          </p:cNvPr>
          <p:cNvSpPr/>
          <p:nvPr/>
        </p:nvSpPr>
        <p:spPr>
          <a:xfrm>
            <a:off x="0" y="304800"/>
            <a:ext cx="3454400" cy="889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84D40-1BB7-9276-8A2F-EB2B79292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326"/>
            <a:ext cx="10515600" cy="1325563"/>
          </a:xfrm>
        </p:spPr>
        <p:txBody>
          <a:bodyPr/>
          <a:lstStyle/>
          <a:p>
            <a:r>
              <a:rPr lang="en-US" b="1" dirty="0"/>
              <a:t>PROPS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B43443-9DDF-CA56-91C5-EE0FDB9F2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560" y="2161745"/>
            <a:ext cx="5915547" cy="10154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1. </a:t>
            </a:r>
            <a:r>
              <a:rPr lang="en-US" sz="2400" dirty="0" err="1"/>
              <a:t>Digunakan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mengirim</a:t>
            </a:r>
            <a:r>
              <a:rPr lang="en-US" sz="2400" dirty="0"/>
              <a:t> data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komponen</a:t>
            </a:r>
            <a:r>
              <a:rPr lang="en-US" sz="2400" dirty="0"/>
              <a:t>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457200" indent="-457200">
              <a:buAutoNum type="arabicPeriod"/>
            </a:pPr>
            <a:endParaRPr lang="da-DK" sz="2000" dirty="0"/>
          </a:p>
          <a:p>
            <a:pPr marL="0" indent="0">
              <a:buNone/>
            </a:pPr>
            <a:endParaRPr lang="en-US" sz="2000" b="1" dirty="0">
              <a:solidFill>
                <a:srgbClr val="0070C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F996A47-384B-F18B-29B1-C23CF3025E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044"/>
          <a:stretch/>
        </p:blipFill>
        <p:spPr>
          <a:xfrm>
            <a:off x="609600" y="2296646"/>
            <a:ext cx="5796507" cy="27396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8268C74-F1F4-C53C-C6A2-B4DF1923C1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8879" y="2296646"/>
            <a:ext cx="5056550" cy="273967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D02F28B-C9DF-2AA8-2315-6276EC8D517D}"/>
              </a:ext>
            </a:extLst>
          </p:cNvPr>
          <p:cNvSpPr txBox="1">
            <a:spLocks/>
          </p:cNvSpPr>
          <p:nvPr/>
        </p:nvSpPr>
        <p:spPr>
          <a:xfrm>
            <a:off x="6706304" y="1426303"/>
            <a:ext cx="5638800" cy="829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2. </a:t>
            </a:r>
            <a:r>
              <a:rPr lang="en-US" sz="2400" dirty="0" err="1"/>
              <a:t>Menerima</a:t>
            </a:r>
            <a:r>
              <a:rPr lang="en-US" sz="2400" dirty="0"/>
              <a:t> props di </a:t>
            </a:r>
            <a:r>
              <a:rPr lang="en-US" sz="2400" dirty="0" err="1"/>
              <a:t>komponen</a:t>
            </a:r>
            <a:r>
              <a:rPr lang="en-US" sz="2400" dirty="0"/>
              <a:t>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AutoNum type="arabicPeriod"/>
            </a:pPr>
            <a:endParaRPr lang="da-DK" sz="200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430092"/>
      </p:ext>
    </p:extLst>
  </p:cSld>
  <p:clrMapOvr>
    <a:masterClrMapping/>
  </p:clrMapOvr>
  <p:transition spd="slow">
    <p:cover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13C35-F292-66C1-BBC4-E0F45722B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5D4034-37DF-133F-39CD-EE57D3DDF7E9}"/>
              </a:ext>
            </a:extLst>
          </p:cNvPr>
          <p:cNvSpPr/>
          <p:nvPr/>
        </p:nvSpPr>
        <p:spPr>
          <a:xfrm>
            <a:off x="0" y="304800"/>
            <a:ext cx="3454400" cy="889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19265D-49C8-5BC5-2E37-107A6F456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326"/>
            <a:ext cx="10515600" cy="1325563"/>
          </a:xfrm>
        </p:spPr>
        <p:txBody>
          <a:bodyPr/>
          <a:lstStyle/>
          <a:p>
            <a:r>
              <a:rPr lang="en-US" b="1" dirty="0"/>
              <a:t>PARAMS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BFDD82-F612-78FD-2A69-E86FFC9CCA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25992"/>
            <a:ext cx="5018315" cy="82992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1800" dirty="0" err="1"/>
              <a:t>Digunakan</a:t>
            </a:r>
            <a:r>
              <a:rPr lang="en-US" sz="1800" dirty="0"/>
              <a:t> </a:t>
            </a:r>
            <a:r>
              <a:rPr lang="en-US" sz="1800" dirty="0" err="1"/>
              <a:t>untuk</a:t>
            </a:r>
            <a:r>
              <a:rPr lang="en-US" sz="1800" dirty="0"/>
              <a:t> </a:t>
            </a:r>
            <a:r>
              <a:rPr lang="en-US" sz="1800" dirty="0" err="1"/>
              <a:t>menangkap</a:t>
            </a:r>
            <a:r>
              <a:rPr lang="en-US" sz="1800" dirty="0"/>
              <a:t> parameter </a:t>
            </a:r>
            <a:r>
              <a:rPr lang="en-US" sz="1800" dirty="0" err="1"/>
              <a:t>rute</a:t>
            </a:r>
            <a:r>
              <a:rPr lang="en-US" sz="1800" dirty="0"/>
              <a:t> </a:t>
            </a:r>
            <a:r>
              <a:rPr lang="en-US" sz="1800" dirty="0" err="1"/>
              <a:t>dinamis</a:t>
            </a:r>
            <a:r>
              <a:rPr lang="en-US" sz="1800" dirty="0"/>
              <a:t>.</a:t>
            </a:r>
          </a:p>
          <a:p>
            <a:pPr marL="0" indent="0">
              <a:buNone/>
            </a:pPr>
            <a:r>
              <a:rPr lang="en-US" sz="1800" b="1" dirty="0"/>
              <a:t>Code sample: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8627F40-6D80-1714-9AF7-01CC8C21BDB4}"/>
              </a:ext>
            </a:extLst>
          </p:cNvPr>
          <p:cNvSpPr txBox="1">
            <a:spLocks/>
          </p:cNvSpPr>
          <p:nvPr/>
        </p:nvSpPr>
        <p:spPr>
          <a:xfrm>
            <a:off x="6314964" y="2107697"/>
            <a:ext cx="5638800" cy="829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/>
              <a:t>2. </a:t>
            </a:r>
            <a:r>
              <a:rPr lang="en-US" sz="1800" dirty="0" err="1"/>
              <a:t>Menerima</a:t>
            </a:r>
            <a:r>
              <a:rPr lang="en-US" sz="1800" dirty="0"/>
              <a:t> parameter </a:t>
            </a:r>
            <a:r>
              <a:rPr lang="en-US" sz="1800" dirty="0" err="1"/>
              <a:t>dari</a:t>
            </a:r>
            <a:r>
              <a:rPr lang="en-US" sz="1800" dirty="0"/>
              <a:t> component  dan </a:t>
            </a:r>
            <a:r>
              <a:rPr lang="en-US" sz="1800" dirty="0" err="1"/>
              <a:t>menjadikannya</a:t>
            </a:r>
            <a:r>
              <a:rPr lang="en-US" sz="1800" dirty="0"/>
              <a:t> </a:t>
            </a:r>
            <a:r>
              <a:rPr lang="en-US" sz="1800" dirty="0" err="1"/>
              <a:t>sebagai</a:t>
            </a:r>
            <a:r>
              <a:rPr lang="en-US" sz="1800" dirty="0"/>
              <a:t> route page </a:t>
            </a:r>
            <a:r>
              <a:rPr lang="en-US" sz="1800" dirty="0" err="1"/>
              <a:t>dinamis</a:t>
            </a:r>
            <a:r>
              <a:rPr lang="en-US" sz="1800" dirty="0"/>
              <a:t> : </a:t>
            </a:r>
            <a:r>
              <a:rPr lang="en-US" sz="1800" b="1" dirty="0"/>
              <a:t>[…slug].astro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80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800" dirty="0"/>
          </a:p>
          <a:p>
            <a:pPr marL="457200" indent="-457200">
              <a:buFont typeface="Arial" panose="020B0604020202020204" pitchFamily="34" charset="0"/>
              <a:buAutoNum type="arabicPeriod"/>
            </a:pPr>
            <a:endParaRPr lang="da-DK" sz="160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CB1E1D-4EA1-175E-EF67-119F1AE77101}"/>
              </a:ext>
            </a:extLst>
          </p:cNvPr>
          <p:cNvSpPr txBox="1"/>
          <p:nvPr/>
        </p:nvSpPr>
        <p:spPr>
          <a:xfrm>
            <a:off x="609600" y="2122017"/>
            <a:ext cx="5018315" cy="1631216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00B050"/>
                </a:solidFill>
              </a:rPr>
              <a:t>---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00B0F0"/>
                </a:solidFill>
              </a:rPr>
              <a:t>const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rgbClr val="FFC000"/>
                </a:solidFill>
              </a:rPr>
              <a:t>{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rgbClr val="00B0F0"/>
                </a:solidFill>
              </a:rPr>
              <a:t>slug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rgbClr val="FFC000"/>
                </a:solidFill>
              </a:rPr>
              <a:t>}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chemeClr val="tx1">
                    <a:lumMod val="85000"/>
                  </a:schemeClr>
                </a:solidFill>
              </a:rPr>
              <a:t>=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rgbClr val="00B050"/>
                </a:solidFill>
              </a:rPr>
              <a:t>Astro</a:t>
            </a:r>
            <a:r>
              <a:rPr lang="en-US" sz="2000" dirty="0" err="1">
                <a:solidFill>
                  <a:schemeClr val="bg1"/>
                </a:solidFill>
              </a:rPr>
              <a:t>.</a:t>
            </a:r>
            <a:r>
              <a:rPr lang="en-US" sz="2000" dirty="0" err="1">
                <a:solidFill>
                  <a:srgbClr val="00B0F0"/>
                </a:solidFill>
              </a:rPr>
              <a:t>params</a:t>
            </a:r>
            <a:r>
              <a:rPr lang="en-US" sz="2000" dirty="0">
                <a:solidFill>
                  <a:schemeClr val="bg1"/>
                </a:solidFill>
              </a:rPr>
              <a:t>;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00B050"/>
                </a:solidFill>
              </a:rPr>
              <a:t>---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00B0F0"/>
                </a:solidFill>
              </a:rPr>
              <a:t>&lt;h1&gt;</a:t>
            </a:r>
            <a:r>
              <a:rPr lang="en-US" sz="2000" dirty="0"/>
              <a:t>Post: </a:t>
            </a:r>
            <a:r>
              <a:rPr lang="en-US" sz="2000" dirty="0">
                <a:solidFill>
                  <a:srgbClr val="FFC000"/>
                </a:solidFill>
              </a:rPr>
              <a:t>{</a:t>
            </a:r>
            <a:r>
              <a:rPr lang="en-US" sz="20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slug</a:t>
            </a:r>
            <a:r>
              <a:rPr lang="en-US" sz="2000" dirty="0">
                <a:solidFill>
                  <a:srgbClr val="FFC000"/>
                </a:solidFill>
              </a:rPr>
              <a:t>}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rgbClr val="00B0F0"/>
                </a:solidFill>
              </a:rPr>
              <a:t>&lt;/h1&gt;</a:t>
            </a:r>
            <a:endParaRPr lang="en-US" sz="2000" b="1" dirty="0">
              <a:solidFill>
                <a:srgbClr val="00B0F0"/>
              </a:solidFill>
            </a:endParaRPr>
          </a:p>
          <a:p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74CF2AC-4DCD-3F55-4837-01927E5CDD18}"/>
              </a:ext>
            </a:extLst>
          </p:cNvPr>
          <p:cNvSpPr txBox="1">
            <a:spLocks/>
          </p:cNvSpPr>
          <p:nvPr/>
        </p:nvSpPr>
        <p:spPr>
          <a:xfrm>
            <a:off x="511742" y="3875900"/>
            <a:ext cx="5018315" cy="75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b="1" dirty="0" err="1"/>
              <a:t>Implementasi</a:t>
            </a:r>
            <a:r>
              <a:rPr lang="en-US" sz="1800" b="1" dirty="0"/>
              <a:t> 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b="1" dirty="0"/>
              <a:t>1.</a:t>
            </a:r>
            <a:r>
              <a:rPr lang="en-US" sz="1800" dirty="0"/>
              <a:t>Mengirim data slug </a:t>
            </a:r>
            <a:r>
              <a:rPr lang="en-US" sz="1800" dirty="0" err="1"/>
              <a:t>dari</a:t>
            </a:r>
            <a:r>
              <a:rPr lang="en-US" sz="1800" dirty="0"/>
              <a:t> component </a:t>
            </a:r>
            <a:r>
              <a:rPr lang="en-US" sz="1800" dirty="0" err="1"/>
              <a:t>ke</a:t>
            </a:r>
            <a:r>
              <a:rPr lang="en-US" sz="1800" dirty="0"/>
              <a:t> </a:t>
            </a:r>
            <a:r>
              <a:rPr lang="en-US" sz="1800" dirty="0" err="1"/>
              <a:t>halaman</a:t>
            </a:r>
            <a:r>
              <a:rPr lang="en-US" sz="1800" dirty="0"/>
              <a:t> lain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8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DC4886-09FE-27D1-3957-772AEE68DF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4577882"/>
            <a:ext cx="4927455" cy="163121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A73B63D-99D6-A531-3BCD-4E6C577EA0A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1407"/>
          <a:stretch/>
        </p:blipFill>
        <p:spPr>
          <a:xfrm>
            <a:off x="6314964" y="2937625"/>
            <a:ext cx="5706990" cy="327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381339"/>
      </p:ext>
    </p:extLst>
  </p:cSld>
  <p:clrMapOvr>
    <a:masterClrMapping/>
  </p:clrMapOvr>
  <p:transition spd="slow">
    <p:cover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1323</TotalTime>
  <Words>421</Words>
  <Application>Microsoft Office PowerPoint</Application>
  <PresentationFormat>Widescreen</PresentationFormat>
  <Paragraphs>84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Celestial</vt:lpstr>
      <vt:lpstr>PowerPoint Presentation</vt:lpstr>
      <vt:lpstr>Astro.js #2</vt:lpstr>
      <vt:lpstr>Struktur Project </vt:lpstr>
      <vt:lpstr>Layouting</vt:lpstr>
      <vt:lpstr>Layouting </vt:lpstr>
      <vt:lpstr>Routing</vt:lpstr>
      <vt:lpstr>Routing</vt:lpstr>
      <vt:lpstr>PROPS </vt:lpstr>
      <vt:lpstr>PARAMS </vt:lpstr>
      <vt:lpstr>Middleware</vt:lpstr>
      <vt:lpstr>Middleware requireAuth</vt:lpstr>
      <vt:lpstr>DATA FETCHING </vt:lpstr>
      <vt:lpstr>DATA FETCHING </vt:lpstr>
      <vt:lpstr>DATA FETCHING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diki krniawan</dc:creator>
  <cp:lastModifiedBy>diki krniawan</cp:lastModifiedBy>
  <cp:revision>13</cp:revision>
  <dcterms:created xsi:type="dcterms:W3CDTF">2025-01-23T03:46:04Z</dcterms:created>
  <dcterms:modified xsi:type="dcterms:W3CDTF">2025-01-24T01:49:45Z</dcterms:modified>
</cp:coreProperties>
</file>